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sldIdLst>
    <p:sldId id="1370" r:id="rId2"/>
    <p:sldId id="1508" r:id="rId3"/>
    <p:sldId id="1509" r:id="rId4"/>
    <p:sldId id="1510" r:id="rId5"/>
    <p:sldId id="1511" r:id="rId6"/>
    <p:sldId id="1512" r:id="rId7"/>
    <p:sldId id="1513" r:id="rId8"/>
    <p:sldId id="1516" r:id="rId9"/>
    <p:sldId id="1517" r:id="rId10"/>
    <p:sldId id="1518" r:id="rId11"/>
    <p:sldId id="1519" r:id="rId12"/>
    <p:sldId id="1520" r:id="rId13"/>
    <p:sldId id="1514" r:id="rId14"/>
    <p:sldId id="1521" r:id="rId15"/>
    <p:sldId id="1522" r:id="rId16"/>
    <p:sldId id="1523" r:id="rId17"/>
    <p:sldId id="1524" r:id="rId18"/>
    <p:sldId id="1525" r:id="rId19"/>
    <p:sldId id="1526" r:id="rId20"/>
    <p:sldId id="1527" r:id="rId21"/>
    <p:sldId id="1528" r:id="rId22"/>
    <p:sldId id="1533" r:id="rId23"/>
    <p:sldId id="1535" r:id="rId24"/>
    <p:sldId id="1536" r:id="rId25"/>
    <p:sldId id="1537" r:id="rId26"/>
    <p:sldId id="1538" r:id="rId27"/>
    <p:sldId id="1515" r:id="rId28"/>
    <p:sldId id="1529" r:id="rId29"/>
    <p:sldId id="1530" r:id="rId30"/>
    <p:sldId id="1531" r:id="rId31"/>
    <p:sldId id="1532" r:id="rId32"/>
    <p:sldId id="1438" r:id="rId33"/>
    <p:sldId id="1504" r:id="rId34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D828B6"/>
    <a:srgbClr val="0000FF"/>
    <a:srgbClr val="006633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 smtClean="0">
                <a:latin typeface="Arial" pitchFamily="34" charset="0"/>
              </a:rPr>
              <a:t>All materials copyright </a:t>
            </a:r>
            <a:r>
              <a:rPr lang="en-US" altLang="en-US" sz="1600" dirty="0" smtClean="0">
                <a:latin typeface="Arial" pitchFamily="34" charset="0"/>
              </a:rPr>
              <a:t>UMBC</a:t>
            </a:r>
            <a:r>
              <a:rPr lang="en-US" altLang="en-US" sz="1600" baseline="0" dirty="0" smtClean="0">
                <a:latin typeface="Arial" pitchFamily="34" charset="0"/>
              </a:rPr>
              <a:t>, </a:t>
            </a:r>
            <a:r>
              <a:rPr lang="en-US" altLang="en-US" sz="1600" dirty="0" smtClean="0">
                <a:latin typeface="Arial" pitchFamily="34" charset="0"/>
              </a:rPr>
              <a:t>Dr</a:t>
            </a:r>
            <a:r>
              <a:rPr lang="en-US" altLang="en-US" sz="1600" dirty="0" smtClean="0">
                <a:latin typeface="Arial" pitchFamily="34" charset="0"/>
              </a:rPr>
              <a:t>. Katherine </a:t>
            </a:r>
            <a:r>
              <a:rPr lang="en-US" altLang="en-US" sz="1600" dirty="0" smtClean="0">
                <a:latin typeface="Arial" pitchFamily="34" charset="0"/>
              </a:rPr>
              <a:t>Gibson, and RJ Joyce </a:t>
            </a:r>
            <a:r>
              <a:rPr lang="en-US" altLang="en-US" sz="1600" dirty="0" smtClean="0">
                <a:latin typeface="Arial" pitchFamily="34" charset="0"/>
              </a:rPr>
              <a:t>unless otherwise noted</a:t>
            </a:r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Malware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Worm Example: Morris </a:t>
            </a:r>
            <a:r>
              <a:rPr lang="en-US" dirty="0" smtClean="0"/>
              <a:t>Worm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it was on a system, it obtained a list of all known hosts that would allow entry from the current host</a:t>
            </a:r>
          </a:p>
          <a:p>
            <a:r>
              <a:rPr lang="en-US" dirty="0" smtClean="0"/>
              <a:t>Then tried to gain access to each one, by either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Attempting to log on as a legitimate user, using a simplified brute force method of password cracking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Exploit a bug in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finger </a:t>
            </a:r>
            <a:r>
              <a:rPr lang="en-US" dirty="0" smtClean="0"/>
              <a:t>protocol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Exploit the debug option of the mail receiving program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Infected systems would respond they were infected</a:t>
            </a:r>
          </a:p>
          <a:p>
            <a:pPr lvl="1"/>
            <a:r>
              <a:rPr lang="en-US" dirty="0" smtClean="0"/>
              <a:t>1 out of 7 times, the worm would propagate regardless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Infector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commonly called a virus</a:t>
            </a:r>
          </a:p>
          <a:p>
            <a:pPr lvl="1"/>
            <a:r>
              <a:rPr lang="en-US" dirty="0" smtClean="0"/>
              <a:t>(But </a:t>
            </a:r>
            <a:r>
              <a:rPr lang="en-US" b="1" i="1" dirty="0" smtClean="0"/>
              <a:t>not everything</a:t>
            </a:r>
            <a:r>
              <a:rPr lang="en-US" dirty="0" smtClean="0"/>
              <a:t> is a virus!  Watch your language!)</a:t>
            </a:r>
          </a:p>
          <a:p>
            <a:endParaRPr lang="en-US" dirty="0"/>
          </a:p>
          <a:p>
            <a:r>
              <a:rPr lang="en-US" dirty="0"/>
              <a:t>Inserts its own code into executable files to persist and spread</a:t>
            </a:r>
          </a:p>
          <a:p>
            <a:pPr lvl="1"/>
            <a:r>
              <a:rPr lang="en-US" dirty="0" smtClean="0"/>
              <a:t>Code is now “infected code”</a:t>
            </a:r>
          </a:p>
          <a:p>
            <a:pPr lvl="1"/>
            <a:r>
              <a:rPr lang="en-US" dirty="0" smtClean="0"/>
              <a:t>When the infected executable is run, the virus also executes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Virus is spread when the infected executable is copied onto another system or otherwise spread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4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Trojan (or Trojan Horse)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program that appears to have a useful function</a:t>
            </a:r>
          </a:p>
          <a:p>
            <a:endParaRPr lang="en-US" dirty="0"/>
          </a:p>
          <a:p>
            <a:r>
              <a:rPr lang="en-US" dirty="0" smtClean="0"/>
              <a:t>Often spread by social engineering</a:t>
            </a:r>
          </a:p>
          <a:p>
            <a:pPr lvl="1"/>
            <a:r>
              <a:rPr lang="en-US" dirty="0" smtClean="0"/>
              <a:t>Executing email attachments</a:t>
            </a:r>
          </a:p>
          <a:p>
            <a:pPr lvl="1"/>
            <a:r>
              <a:rPr lang="en-US" dirty="0" smtClean="0"/>
              <a:t>Clicking on advertisements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Payloads can be a variety of things, </a:t>
            </a:r>
            <a:br>
              <a:rPr lang="en-US" dirty="0" smtClean="0"/>
            </a:br>
            <a:r>
              <a:rPr lang="en-US" dirty="0" smtClean="0"/>
              <a:t>including backdoors, ransomware, etc.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438400"/>
            <a:ext cx="3403092" cy="33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Malware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Trojan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Trojan that silently “listens” for banking login credentials</a:t>
            </a:r>
          </a:p>
          <a:p>
            <a:endParaRPr lang="en-US" dirty="0"/>
          </a:p>
          <a:p>
            <a:r>
              <a:rPr lang="en-US" dirty="0" smtClean="0"/>
              <a:t>Most famous example:</a:t>
            </a:r>
          </a:p>
          <a:p>
            <a:pPr lvl="1"/>
            <a:r>
              <a:rPr lang="en-US" dirty="0" smtClean="0"/>
              <a:t>Zeus, which triggered when certain URLs were visited, and inserted JavaScript code into a legitimate bank’s website pages</a:t>
            </a:r>
          </a:p>
          <a:p>
            <a:pPr lvl="1"/>
            <a:r>
              <a:rPr lang="en-US" dirty="0" smtClean="0"/>
              <a:t>Estimate of over </a:t>
            </a:r>
            <a:r>
              <a:rPr lang="en-US" dirty="0"/>
              <a:t>$100 million in losses/damages since </a:t>
            </a:r>
            <a:r>
              <a:rPr lang="en-US" dirty="0" smtClean="0"/>
              <a:t>2007</a:t>
            </a:r>
            <a:endParaRPr lang="en-US" dirty="0"/>
          </a:p>
          <a:p>
            <a:pPr lvl="1"/>
            <a:r>
              <a:rPr lang="en-US" dirty="0" smtClean="0"/>
              <a:t>Source code was leaked in 2011</a:t>
            </a:r>
            <a:endParaRPr lang="en-US" dirty="0"/>
          </a:p>
          <a:p>
            <a:pPr lvl="2"/>
            <a:r>
              <a:rPr lang="en-US" sz="2400" dirty="0" smtClean="0"/>
              <a:t>Other </a:t>
            </a:r>
            <a:r>
              <a:rPr lang="en-US" sz="2400" dirty="0"/>
              <a:t>malware authors </a:t>
            </a:r>
            <a:r>
              <a:rPr lang="en-US" sz="2400" dirty="0" smtClean="0"/>
              <a:t>used this leaked code to </a:t>
            </a:r>
            <a:r>
              <a:rPr lang="en-US" sz="2400" dirty="0"/>
              <a:t>create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dozens </a:t>
            </a:r>
            <a:r>
              <a:rPr lang="en-US" sz="2400" dirty="0"/>
              <a:t>of variant families that are still active today</a:t>
            </a:r>
          </a:p>
          <a:p>
            <a:endParaRPr lang="en-US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100" dirty="0" smtClean="0">
                <a:latin typeface="Arial" pitchFamily="34" charset="0"/>
              </a:rPr>
              <a:t>Information taken from </a:t>
            </a:r>
            <a:r>
              <a:rPr lang="en-US" altLang="en-US" sz="1100" dirty="0">
                <a:latin typeface="Arial" pitchFamily="34" charset="0"/>
              </a:rPr>
              <a:t>https://www.trendmicro.com/vinfo/us/security/news/cybercrime-and-digital-threats/online-banking-trojan-brief-history-of-notable-online-banking-trojans</a:t>
            </a:r>
            <a:endParaRPr lang="en-US" altLang="en-US" sz="11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27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Ransomware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Encrypts data and </a:t>
            </a:r>
            <a:r>
              <a:rPr lang="en-US" dirty="0"/>
              <a:t>demands </a:t>
            </a:r>
            <a:r>
              <a:rPr lang="en-US" dirty="0" smtClean="0"/>
              <a:t>payment to decrypt victim’s files</a:t>
            </a:r>
          </a:p>
          <a:p>
            <a:r>
              <a:rPr lang="en-US" dirty="0" smtClean="0"/>
              <a:t>Often asks for payment in cryptocurrency</a:t>
            </a:r>
          </a:p>
          <a:p>
            <a:pPr lvl="1"/>
            <a:r>
              <a:rPr lang="en-US" dirty="0" smtClean="0"/>
              <a:t>Cryptocurrency payments are harder to track</a:t>
            </a:r>
          </a:p>
          <a:p>
            <a:pPr lvl="2"/>
            <a:endParaRPr lang="en-US" dirty="0"/>
          </a:p>
          <a:p>
            <a:r>
              <a:rPr lang="en-US" dirty="0" smtClean="0"/>
              <a:t>Causes billions of dollars in losses/damages each year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Quicker </a:t>
            </a:r>
            <a:r>
              <a:rPr lang="en-US" dirty="0"/>
              <a:t>and </a:t>
            </a:r>
            <a:r>
              <a:rPr lang="en-US" dirty="0" smtClean="0"/>
              <a:t>more direct </a:t>
            </a:r>
            <a:r>
              <a:rPr lang="en-US" dirty="0"/>
              <a:t>method of making money </a:t>
            </a:r>
            <a:r>
              <a:rPr lang="en-US" dirty="0" smtClean="0"/>
              <a:t>than banking Trojans</a:t>
            </a:r>
          </a:p>
          <a:p>
            <a:pPr lvl="1"/>
            <a:r>
              <a:rPr lang="en-US" dirty="0" smtClean="0"/>
              <a:t>Don’t </a:t>
            </a:r>
            <a:r>
              <a:rPr lang="en-US" dirty="0"/>
              <a:t>have to wait for a user to log into their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Ransomware Example: </a:t>
            </a:r>
            <a:r>
              <a:rPr lang="en-US" dirty="0" err="1" smtClean="0"/>
              <a:t>WannaCry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Propagated and spread as a worm (not a Trojan)</a:t>
            </a:r>
          </a:p>
          <a:p>
            <a:r>
              <a:rPr lang="en-US" dirty="0" smtClean="0"/>
              <a:t>Uses a leaked </a:t>
            </a:r>
            <a:r>
              <a:rPr lang="en-US" dirty="0"/>
              <a:t>NSA-developed exploit </a:t>
            </a:r>
            <a:r>
              <a:rPr lang="en-US" dirty="0" smtClean="0"/>
              <a:t>to propagate</a:t>
            </a:r>
          </a:p>
          <a:p>
            <a:pPr lvl="1"/>
            <a:r>
              <a:rPr lang="en-US" dirty="0" smtClean="0"/>
              <a:t>Exploit called “</a:t>
            </a:r>
            <a:r>
              <a:rPr lang="en-US" dirty="0" err="1" smtClean="0"/>
              <a:t>EternalBlue</a:t>
            </a:r>
            <a:r>
              <a:rPr lang="en-US" dirty="0" smtClean="0"/>
              <a:t>,” leaked by </a:t>
            </a:r>
            <a:r>
              <a:rPr lang="en-US" dirty="0"/>
              <a:t>the Shadow </a:t>
            </a:r>
            <a:r>
              <a:rPr lang="en-US" dirty="0" smtClean="0"/>
              <a:t>Brokers</a:t>
            </a:r>
          </a:p>
          <a:p>
            <a:pPr lvl="1"/>
            <a:r>
              <a:rPr lang="en-US" dirty="0" smtClean="0"/>
              <a:t>Windows released a patch in March 2017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WannaCry</a:t>
            </a:r>
            <a:r>
              <a:rPr lang="en-US" dirty="0" smtClean="0"/>
              <a:t> was released </a:t>
            </a:r>
            <a:br>
              <a:rPr lang="en-US" dirty="0" smtClean="0"/>
            </a:br>
            <a:r>
              <a:rPr lang="en-US" dirty="0" smtClean="0"/>
              <a:t>worldwide in May 2017</a:t>
            </a:r>
          </a:p>
          <a:p>
            <a:pPr lvl="1"/>
            <a:r>
              <a:rPr lang="en-US" dirty="0" smtClean="0"/>
              <a:t>Caused billions of dollars </a:t>
            </a:r>
            <a:br>
              <a:rPr lang="en-US" dirty="0" smtClean="0"/>
            </a:br>
            <a:r>
              <a:rPr lang="en-US" dirty="0" smtClean="0"/>
              <a:t>in losses and damages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73927"/>
            <a:ext cx="6781800" cy="297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Ransomware Example: </a:t>
            </a:r>
            <a:r>
              <a:rPr lang="en-US" dirty="0" err="1" smtClean="0"/>
              <a:t>WannaCry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95401"/>
            <a:ext cx="5597525" cy="4830763"/>
          </a:xfrm>
        </p:spPr>
        <p:txBody>
          <a:bodyPr/>
          <a:lstStyle/>
          <a:p>
            <a:r>
              <a:rPr lang="en-US" dirty="0" smtClean="0"/>
              <a:t>200,000 computers infected</a:t>
            </a:r>
          </a:p>
          <a:p>
            <a:r>
              <a:rPr lang="en-US" dirty="0" smtClean="0"/>
              <a:t>$130,000 paid in ransom</a:t>
            </a:r>
          </a:p>
          <a:p>
            <a:endParaRPr lang="en-US" dirty="0"/>
          </a:p>
          <a:p>
            <a:r>
              <a:rPr lang="en-US" dirty="0" smtClean="0"/>
              <a:t>Multiple sources have pointed to North Korea as the origin</a:t>
            </a:r>
          </a:p>
          <a:p>
            <a:pPr lvl="1"/>
            <a:r>
              <a:rPr lang="en-US" dirty="0" smtClean="0"/>
              <a:t>Lazarus Group</a:t>
            </a:r>
          </a:p>
          <a:p>
            <a:pPr lvl="1"/>
            <a:r>
              <a:rPr lang="en-US" dirty="0" smtClean="0"/>
              <a:t>(Also likely responsible for the 2014 Sony email hacks)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525" y="1676400"/>
            <a:ext cx="5714286" cy="4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9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Cryptojacking</a:t>
            </a:r>
            <a:r>
              <a:rPr lang="en-US" dirty="0" smtClean="0"/>
              <a:t> (Cryptocurrency Miners)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Silently mines cryptocurrency for cybercriminals</a:t>
            </a:r>
          </a:p>
          <a:p>
            <a:r>
              <a:rPr lang="en-US" dirty="0" smtClean="0"/>
              <a:t>Uses the victim’s computer without their knowledge</a:t>
            </a:r>
          </a:p>
          <a:p>
            <a:pPr lvl="1"/>
            <a:r>
              <a:rPr lang="en-US" dirty="0" smtClean="0"/>
              <a:t>Only sign of infection is slow performance/lagging</a:t>
            </a:r>
            <a:endParaRPr lang="en-US" dirty="0"/>
          </a:p>
          <a:p>
            <a:r>
              <a:rPr lang="en-US" dirty="0"/>
              <a:t>Current cybercriminal favorite as of late 2017</a:t>
            </a:r>
          </a:p>
          <a:p>
            <a:pPr lvl="1"/>
            <a:r>
              <a:rPr lang="en-US" dirty="0" smtClean="0"/>
              <a:t>Much </a:t>
            </a:r>
            <a:r>
              <a:rPr lang="en-US" dirty="0"/>
              <a:t>stealthier and does not require the victim to do anything</a:t>
            </a:r>
          </a:p>
          <a:p>
            <a:endParaRPr lang="en-US" dirty="0" smtClean="0"/>
          </a:p>
          <a:p>
            <a:r>
              <a:rPr lang="en-US" dirty="0" smtClean="0"/>
              <a:t>January 2018, </a:t>
            </a:r>
            <a:r>
              <a:rPr lang="en-US" dirty="0"/>
              <a:t>ads </a:t>
            </a:r>
            <a:r>
              <a:rPr lang="en-US" dirty="0" smtClean="0"/>
              <a:t>on YouTube containing JavaScript were being used to mine the </a:t>
            </a:r>
            <a:r>
              <a:rPr lang="en-US" dirty="0" err="1" smtClean="0"/>
              <a:t>Monero</a:t>
            </a:r>
            <a:r>
              <a:rPr lang="en-US" dirty="0" smtClean="0"/>
              <a:t> cryptocurrency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300" dirty="0" smtClean="0">
                <a:latin typeface="Arial" pitchFamily="34" charset="0"/>
              </a:rPr>
              <a:t>Information taken </a:t>
            </a:r>
            <a:r>
              <a:rPr lang="en-US" altLang="en-US" sz="1300" dirty="0">
                <a:latin typeface="Arial" pitchFamily="34" charset="0"/>
              </a:rPr>
              <a:t>from https://arstechnica.com/information-technology/2018/01/now-even-youtube-serves-ads-with-cpu-draining-cryptocurrency-miners/</a:t>
            </a:r>
            <a:endParaRPr lang="en-US" altLang="en-US" sz="13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67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Backdoor (Trapdoor)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Secret entry point into a program</a:t>
            </a:r>
          </a:p>
          <a:p>
            <a:pPr lvl="1"/>
            <a:r>
              <a:rPr lang="en-US" dirty="0" smtClean="0"/>
              <a:t>Legitimate tool for debugging and testing (“maintenance hook”)</a:t>
            </a:r>
          </a:p>
          <a:p>
            <a:pPr lvl="1"/>
            <a:r>
              <a:rPr lang="en-US" dirty="0" smtClean="0"/>
              <a:t>Used to circumvent long setups or authentication procedures</a:t>
            </a:r>
          </a:p>
          <a:p>
            <a:pPr lvl="1"/>
            <a:endParaRPr lang="en-US" dirty="0"/>
          </a:p>
          <a:p>
            <a:r>
              <a:rPr lang="en-US" dirty="0" smtClean="0"/>
              <a:t>Can also allow a bad actor to remotely access a computer </a:t>
            </a:r>
            <a:br>
              <a:rPr lang="en-US" dirty="0" smtClean="0"/>
            </a:br>
            <a:r>
              <a:rPr lang="en-US" dirty="0" smtClean="0"/>
              <a:t>that has been infected, and bypass the authentication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1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</a:t>
            </a:r>
          </a:p>
          <a:p>
            <a:endParaRPr lang="en-US" dirty="0"/>
          </a:p>
          <a:p>
            <a:r>
              <a:rPr lang="en-US" dirty="0"/>
              <a:t>Threat actors</a:t>
            </a:r>
          </a:p>
          <a:p>
            <a:pPr lvl="1"/>
            <a:r>
              <a:rPr lang="en-US" dirty="0"/>
              <a:t>APT groups and others</a:t>
            </a:r>
          </a:p>
          <a:p>
            <a:pPr lvl="1"/>
            <a:endParaRPr lang="en-US" dirty="0"/>
          </a:p>
          <a:p>
            <a:r>
              <a:rPr lang="en-US" dirty="0"/>
              <a:t>Attribution</a:t>
            </a:r>
          </a:p>
          <a:p>
            <a:endParaRPr lang="en-US" dirty="0"/>
          </a:p>
          <a:p>
            <a:r>
              <a:rPr lang="en-US" dirty="0"/>
              <a:t>Threat actor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7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Access Tool/Trojan (RAT)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“Backdoor on steroids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Gives actor remote access </a:t>
            </a:r>
            <a:r>
              <a:rPr lang="en-US" dirty="0" smtClean="0"/>
              <a:t>to, and </a:t>
            </a:r>
            <a:r>
              <a:rPr lang="en-US" dirty="0"/>
              <a:t>a high level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control over, </a:t>
            </a:r>
            <a:r>
              <a:rPr lang="en-US" dirty="0"/>
              <a:t>the infected computer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 of RAT:</a:t>
            </a:r>
          </a:p>
          <a:p>
            <a:pPr lvl="1"/>
            <a:r>
              <a:rPr lang="en-US" dirty="0" smtClean="0"/>
              <a:t>Poison Ivy, which can log </a:t>
            </a:r>
            <a:r>
              <a:rPr lang="en-US" dirty="0"/>
              <a:t>keystrokes, spy on the victim’s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actions</a:t>
            </a:r>
            <a:r>
              <a:rPr lang="en-US" dirty="0"/>
              <a:t>, steal password hashes, transfer files, etc.</a:t>
            </a:r>
          </a:p>
          <a:p>
            <a:pPr lvl="1"/>
            <a:r>
              <a:rPr lang="en-US" dirty="0" smtClean="0"/>
              <a:t>Since </a:t>
            </a:r>
            <a:r>
              <a:rPr lang="en-US" dirty="0"/>
              <a:t>2008, many different APT groups have used Poison Ivy variants in their </a:t>
            </a:r>
            <a:r>
              <a:rPr lang="en-US" dirty="0" smtClean="0"/>
              <a:t>campaigns</a:t>
            </a:r>
          </a:p>
          <a:p>
            <a:pPr lvl="1"/>
            <a:r>
              <a:rPr lang="en-US" dirty="0" smtClean="0"/>
              <a:t>Very popular tool, simple to use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Information from https://</a:t>
            </a:r>
            <a:r>
              <a:rPr lang="en-US" altLang="en-US" sz="1600" dirty="0" smtClean="0">
                <a:latin typeface="Arial" pitchFamily="34" charset="0"/>
              </a:rPr>
              <a:t>www.fireeye.com/content/dam/fireeye-www/global/en/current-threats/pdfs/rpt-poison-ivy.pdf</a:t>
            </a:r>
            <a:endParaRPr lang="en-US" altLang="en-US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0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 Example: Poison Ivy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295401"/>
            <a:ext cx="3810000" cy="4830763"/>
          </a:xfrm>
        </p:spPr>
        <p:txBody>
          <a:bodyPr/>
          <a:lstStyle/>
          <a:p>
            <a:r>
              <a:rPr lang="en-US" dirty="0" smtClean="0"/>
              <a:t>Screenshot of Poison Ivy use, showing victim’s screen within the GUI framework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058790"/>
            <a:ext cx="7461251" cy="4768402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800" dirty="0">
                <a:latin typeface="Arial" pitchFamily="34" charset="0"/>
              </a:rPr>
              <a:t>Image from http://www.primalsecurity.net/poison-ivy-remote-access-tool-rat/</a:t>
            </a:r>
            <a:endParaRPr lang="en-US" altLang="en-US" sz="1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a large </a:t>
            </a:r>
            <a:r>
              <a:rPr lang="en-US" dirty="0"/>
              <a:t>number of computers being controlled simultaneously by a single </a:t>
            </a:r>
            <a:r>
              <a:rPr lang="en-US" dirty="0" smtClean="0"/>
              <a:t>actor</a:t>
            </a:r>
          </a:p>
          <a:p>
            <a:pPr lvl="1"/>
            <a:r>
              <a:rPr lang="en-US" dirty="0" smtClean="0"/>
              <a:t>Anywhere from a few thousand to a few million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Often used to send spam emails and launch DDoS attacks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Differs from RAT, where the actor has fine control of a machine</a:t>
            </a:r>
          </a:p>
          <a:p>
            <a:r>
              <a:rPr lang="en-US" dirty="0" smtClean="0"/>
              <a:t>With a botnet, the actor can give commands to many machines</a:t>
            </a:r>
          </a:p>
          <a:p>
            <a:pPr lvl="1"/>
            <a:r>
              <a:rPr lang="en-US" dirty="0" smtClean="0"/>
              <a:t>Different desired outcomes, different means of achieving them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4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Stealer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to steal the victim’s credentials</a:t>
            </a:r>
          </a:p>
          <a:p>
            <a:endParaRPr lang="en-US" dirty="0"/>
          </a:p>
          <a:p>
            <a:r>
              <a:rPr lang="en-US" dirty="0"/>
              <a:t>Usually done using one of these methods:</a:t>
            </a:r>
          </a:p>
          <a:p>
            <a:pPr lvl="1"/>
            <a:r>
              <a:rPr lang="en-US" dirty="0" smtClean="0"/>
              <a:t>Keylogging</a:t>
            </a:r>
          </a:p>
          <a:p>
            <a:pPr lvl="1"/>
            <a:r>
              <a:rPr lang="en-US" dirty="0" smtClean="0"/>
              <a:t>(Or spyware in general)</a:t>
            </a:r>
            <a:endParaRPr lang="en-US" dirty="0"/>
          </a:p>
          <a:p>
            <a:pPr lvl="1"/>
            <a:r>
              <a:rPr lang="en-US" dirty="0"/>
              <a:t>Dumping </a:t>
            </a:r>
            <a:r>
              <a:rPr lang="en-US" dirty="0" smtClean="0"/>
              <a:t>and extracting from password </a:t>
            </a:r>
            <a:r>
              <a:rPr lang="en-US" dirty="0"/>
              <a:t>hashes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2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programs that maintains covert access to that system</a:t>
            </a:r>
          </a:p>
          <a:p>
            <a:pPr lvl="1"/>
            <a:r>
              <a:rPr lang="en-US" dirty="0" smtClean="0"/>
              <a:t>Normally with administrator (root) privileges</a:t>
            </a:r>
          </a:p>
          <a:p>
            <a:pPr lvl="1"/>
            <a:r>
              <a:rPr lang="en-US" dirty="0" smtClean="0"/>
              <a:t>Actively masks its existence within the system</a:t>
            </a:r>
          </a:p>
          <a:p>
            <a:pPr lvl="2"/>
            <a:endParaRPr lang="en-US" i="1" dirty="0" smtClean="0"/>
          </a:p>
          <a:p>
            <a:r>
              <a:rPr lang="en-US" dirty="0" smtClean="0"/>
              <a:t>Two types: user mode and kernel mode</a:t>
            </a:r>
            <a:endParaRPr lang="en-US" dirty="0"/>
          </a:p>
          <a:p>
            <a:pPr lvl="1"/>
            <a:r>
              <a:rPr lang="en-US" dirty="0" smtClean="0"/>
              <a:t>User mode runs at same level as other user applications</a:t>
            </a:r>
          </a:p>
          <a:p>
            <a:pPr lvl="2"/>
            <a:r>
              <a:rPr lang="en-US" i="1" dirty="0" smtClean="0"/>
              <a:t>e.g.</a:t>
            </a:r>
            <a:r>
              <a:rPr lang="en-US" dirty="0" smtClean="0"/>
              <a:t>, Intercepts calls to APIs to prevent listing its files in a directory</a:t>
            </a:r>
          </a:p>
          <a:p>
            <a:pPr lvl="1"/>
            <a:r>
              <a:rPr lang="en-US" dirty="0" smtClean="0"/>
              <a:t>Kernel mode runs with the highest privileges</a:t>
            </a:r>
          </a:p>
          <a:p>
            <a:pPr lvl="2"/>
            <a:r>
              <a:rPr lang="en-US" i="1" dirty="0" smtClean="0"/>
              <a:t>e.g.</a:t>
            </a:r>
            <a:r>
              <a:rPr lang="en-US" dirty="0" smtClean="0"/>
              <a:t>, Adds or replaces portions of the OS itself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Wipes the hard drive of the infected system</a:t>
            </a:r>
          </a:p>
          <a:p>
            <a:endParaRPr lang="en-US" dirty="0" smtClean="0"/>
          </a:p>
          <a:p>
            <a:r>
              <a:rPr lang="en-US" dirty="0" smtClean="0"/>
              <a:t>Recent example: </a:t>
            </a:r>
            <a:r>
              <a:rPr lang="en-US" dirty="0" err="1" smtClean="0"/>
              <a:t>NotPetya</a:t>
            </a:r>
            <a:endParaRPr lang="en-US" dirty="0" smtClean="0"/>
          </a:p>
          <a:p>
            <a:pPr lvl="1"/>
            <a:r>
              <a:rPr lang="en-US" dirty="0"/>
              <a:t>Originally classified as a ransomware worm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spread </a:t>
            </a:r>
            <a:r>
              <a:rPr lang="en-US" dirty="0"/>
              <a:t>by exploiting </a:t>
            </a:r>
            <a:r>
              <a:rPr lang="en-US" dirty="0" err="1"/>
              <a:t>EternalBlue</a:t>
            </a:r>
            <a:r>
              <a:rPr lang="en-US" dirty="0"/>
              <a:t> in </a:t>
            </a:r>
            <a:r>
              <a:rPr lang="en-US" dirty="0" smtClean="0"/>
              <a:t>2017</a:t>
            </a:r>
          </a:p>
          <a:p>
            <a:pPr lvl="1"/>
            <a:r>
              <a:rPr lang="en-US" dirty="0"/>
              <a:t>Seemed to be a variant of the </a:t>
            </a:r>
            <a:r>
              <a:rPr lang="en-US" dirty="0" err="1"/>
              <a:t>Petya</a:t>
            </a:r>
            <a:r>
              <a:rPr lang="en-US" dirty="0"/>
              <a:t> </a:t>
            </a:r>
            <a:r>
              <a:rPr lang="en-US" dirty="0" smtClean="0"/>
              <a:t>ransomware</a:t>
            </a:r>
          </a:p>
          <a:p>
            <a:pPr lvl="1"/>
            <a:r>
              <a:rPr lang="en-US" dirty="0"/>
              <a:t>Encrypts </a:t>
            </a:r>
            <a:r>
              <a:rPr lang="en-US" dirty="0" smtClean="0"/>
              <a:t>parts of the </a:t>
            </a:r>
            <a:r>
              <a:rPr lang="en-US" dirty="0"/>
              <a:t>master boot record and intentionally makes system unrecoverable, even if </a:t>
            </a:r>
            <a:r>
              <a:rPr lang="en-US" dirty="0" smtClean="0"/>
              <a:t>the ransom </a:t>
            </a:r>
            <a:r>
              <a:rPr lang="en-US" dirty="0"/>
              <a:t>is paid</a:t>
            </a:r>
          </a:p>
          <a:p>
            <a:pPr lvl="2"/>
            <a:r>
              <a:rPr lang="en-US" dirty="0"/>
              <a:t>Now classified as a </a:t>
            </a:r>
            <a:r>
              <a:rPr lang="en-US" dirty="0" smtClean="0"/>
              <a:t>wiper/worm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5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Wiper Example: </a:t>
            </a:r>
            <a:r>
              <a:rPr lang="en-US" dirty="0" err="1" smtClean="0"/>
              <a:t>NotPetya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Heavily targeted computers in </a:t>
            </a:r>
            <a:r>
              <a:rPr lang="en-US" dirty="0" smtClean="0"/>
              <a:t>Ukraine</a:t>
            </a:r>
            <a:r>
              <a:rPr lang="en-US" dirty="0"/>
              <a:t>, caused over $10 billion in damages</a:t>
            </a:r>
          </a:p>
          <a:p>
            <a:pPr lvl="1"/>
            <a:r>
              <a:rPr lang="en-US" dirty="0"/>
              <a:t>One of the costliest, if not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costliest </a:t>
            </a:r>
            <a:r>
              <a:rPr lang="en-US" dirty="0"/>
              <a:t>cyberattack to </a:t>
            </a:r>
            <a:r>
              <a:rPr lang="en-US" dirty="0" smtClean="0"/>
              <a:t>date</a:t>
            </a:r>
          </a:p>
          <a:p>
            <a:pPr lvl="1"/>
            <a:endParaRPr lang="en-US" dirty="0"/>
          </a:p>
          <a:p>
            <a:r>
              <a:rPr lang="en-US" dirty="0"/>
              <a:t>Attributed to the Sandworm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APT group, </a:t>
            </a:r>
            <a:r>
              <a:rPr lang="en-US" dirty="0"/>
              <a:t>which is Russian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state-sponsored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800" dirty="0">
                <a:latin typeface="Arial" pitchFamily="34" charset="0"/>
              </a:rPr>
              <a:t>Image from https://www.theregister.co.uk/2017/06/28/petya_notpetya_ransomware/</a:t>
            </a:r>
            <a:endParaRPr lang="en-US" altLang="en-US" sz="1800" dirty="0"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06583"/>
            <a:ext cx="5682857" cy="376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7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Systems Malware Targets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that targets mobile </a:t>
            </a:r>
            <a:r>
              <a:rPr lang="en-US" dirty="0"/>
              <a:t>devices</a:t>
            </a:r>
          </a:p>
          <a:p>
            <a:endParaRPr lang="en-US" dirty="0"/>
          </a:p>
          <a:p>
            <a:r>
              <a:rPr lang="en-US" dirty="0"/>
              <a:t>Common in </a:t>
            </a:r>
            <a:r>
              <a:rPr lang="en-US" dirty="0" smtClean="0"/>
              <a:t>3rd-party </a:t>
            </a:r>
            <a:r>
              <a:rPr lang="en-US" dirty="0"/>
              <a:t>app stores</a:t>
            </a:r>
          </a:p>
          <a:p>
            <a:r>
              <a:rPr lang="en-US" dirty="0" smtClean="0"/>
              <a:t>Growing </a:t>
            </a:r>
            <a:r>
              <a:rPr lang="en-US" dirty="0"/>
              <a:t>category of malware and much more prevalent in countries that do not allow access to official app stores</a:t>
            </a:r>
          </a:p>
          <a:p>
            <a:endParaRPr lang="en-US" dirty="0" smtClean="0"/>
          </a:p>
          <a:p>
            <a:r>
              <a:rPr lang="en-US" dirty="0" smtClean="0"/>
              <a:t>Antivirus programs are largely ineffective, due to the rapid evolution of mobile 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4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Point-of-sale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that targets </a:t>
            </a:r>
            <a:r>
              <a:rPr lang="en-US" dirty="0" err="1" smtClean="0"/>
              <a:t>PoS</a:t>
            </a:r>
            <a:r>
              <a:rPr lang="en-US" dirty="0" smtClean="0"/>
              <a:t> devices like cash registers</a:t>
            </a:r>
          </a:p>
          <a:p>
            <a:endParaRPr lang="en-US" dirty="0"/>
          </a:p>
          <a:p>
            <a:r>
              <a:rPr lang="en-US" dirty="0" smtClean="0"/>
              <a:t>Goal is to obtain credit card and debit card information</a:t>
            </a:r>
          </a:p>
          <a:p>
            <a:r>
              <a:rPr lang="en-US" dirty="0" smtClean="0"/>
              <a:t>Often </a:t>
            </a:r>
            <a:r>
              <a:rPr lang="en-US" dirty="0"/>
              <a:t>scrapes RAM of </a:t>
            </a:r>
            <a:r>
              <a:rPr lang="en-US" dirty="0" err="1"/>
              <a:t>PoS</a:t>
            </a:r>
            <a:r>
              <a:rPr lang="en-US" dirty="0"/>
              <a:t> devices to </a:t>
            </a:r>
            <a:r>
              <a:rPr lang="en-US" dirty="0" smtClean="0"/>
              <a:t>accomplish this</a:t>
            </a:r>
          </a:p>
          <a:p>
            <a:pPr lvl="1"/>
            <a:r>
              <a:rPr lang="en-US" dirty="0" smtClean="0"/>
              <a:t>Simplest and most evasive way to obtain the data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SCADA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</a:t>
            </a:r>
            <a:r>
              <a:rPr lang="en-US" dirty="0"/>
              <a:t>for “Supervisory Control and Data Acquisition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SCADA systems allow high-level process supervising</a:t>
            </a:r>
          </a:p>
          <a:p>
            <a:r>
              <a:rPr lang="en-US" dirty="0" smtClean="0"/>
              <a:t>Often used for industrial, infrastructure, and facility purposes</a:t>
            </a:r>
          </a:p>
          <a:p>
            <a:pPr lvl="1"/>
            <a:r>
              <a:rPr lang="en-US" sz="2800" dirty="0" smtClean="0"/>
              <a:t>Manufacturing, power plants, refineries</a:t>
            </a:r>
          </a:p>
          <a:p>
            <a:pPr lvl="1"/>
            <a:r>
              <a:rPr lang="en-US" sz="2800" dirty="0" smtClean="0"/>
              <a:t>Water treatment, oil pipelines, electric power distribution, etc.</a:t>
            </a:r>
          </a:p>
          <a:p>
            <a:pPr lvl="1"/>
            <a:r>
              <a:rPr lang="en-US" sz="2800" dirty="0" smtClean="0"/>
              <a:t>Airports</a:t>
            </a:r>
            <a:r>
              <a:rPr lang="en-US" sz="2800" dirty="0"/>
              <a:t>, </a:t>
            </a:r>
            <a:r>
              <a:rPr lang="en-US" sz="2800" dirty="0" smtClean="0"/>
              <a:t>buildings, ships (HVAC, access, etc.)</a:t>
            </a:r>
          </a:p>
          <a:p>
            <a:pPr lvl="1"/>
            <a:endParaRPr lang="en-US" dirty="0"/>
          </a:p>
          <a:p>
            <a:r>
              <a:rPr lang="en-US" sz="3200" dirty="0" smtClean="0"/>
              <a:t>Obviously, malware that targets these systems </a:t>
            </a:r>
            <a:br>
              <a:rPr lang="en-US" sz="3200" dirty="0" smtClean="0"/>
            </a:br>
            <a:r>
              <a:rPr lang="en-US" sz="3200" dirty="0" smtClean="0"/>
              <a:t>can cause widespread physical damage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3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SCADA Malware Example: </a:t>
            </a:r>
            <a:r>
              <a:rPr lang="en-US" dirty="0" err="1" smtClean="0"/>
              <a:t>Stuxnet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SCADA </a:t>
            </a:r>
            <a:r>
              <a:rPr lang="en-US" dirty="0" smtClean="0"/>
              <a:t>worm </a:t>
            </a:r>
            <a:r>
              <a:rPr lang="en-US" dirty="0"/>
              <a:t>that targeted </a:t>
            </a:r>
            <a:r>
              <a:rPr lang="en-US" dirty="0" smtClean="0"/>
              <a:t>Iran’s nuclear </a:t>
            </a:r>
            <a:r>
              <a:rPr lang="en-US" dirty="0"/>
              <a:t>program in 2010</a:t>
            </a:r>
          </a:p>
          <a:p>
            <a:pPr lvl="1"/>
            <a:r>
              <a:rPr lang="en-US" dirty="0" smtClean="0"/>
              <a:t>Centrifuges </a:t>
            </a:r>
            <a:r>
              <a:rPr lang="en-US" dirty="0"/>
              <a:t>in nuclear plants </a:t>
            </a:r>
            <a:r>
              <a:rPr lang="en-US" dirty="0" smtClean="0"/>
              <a:t>spun too </a:t>
            </a:r>
            <a:r>
              <a:rPr lang="en-US" dirty="0"/>
              <a:t>fast and </a:t>
            </a:r>
            <a:r>
              <a:rPr lang="en-US" dirty="0" smtClean="0"/>
              <a:t>tore themselves </a:t>
            </a:r>
            <a:r>
              <a:rPr lang="en-US" dirty="0"/>
              <a:t>apart</a:t>
            </a:r>
          </a:p>
          <a:p>
            <a:pPr lvl="1"/>
            <a:r>
              <a:rPr lang="en-US" dirty="0" smtClean="0"/>
              <a:t>Estimated </a:t>
            </a:r>
            <a:r>
              <a:rPr lang="en-US" dirty="0"/>
              <a:t>to have </a:t>
            </a:r>
            <a:r>
              <a:rPr lang="en-US" dirty="0" smtClean="0"/>
              <a:t>damaged or destroyed </a:t>
            </a:r>
            <a:r>
              <a:rPr lang="en-US" dirty="0"/>
              <a:t>approximately 20% of the nuclear plants in </a:t>
            </a:r>
            <a:r>
              <a:rPr lang="en-US" dirty="0" smtClean="0"/>
              <a:t>Iran</a:t>
            </a:r>
          </a:p>
          <a:p>
            <a:r>
              <a:rPr lang="en-US" dirty="0" smtClean="0"/>
              <a:t>Was introduced to systems via </a:t>
            </a:r>
            <a:r>
              <a:rPr lang="en-US" dirty="0"/>
              <a:t>a USB drive</a:t>
            </a:r>
          </a:p>
          <a:p>
            <a:pPr lvl="1"/>
            <a:r>
              <a:rPr lang="en-US" dirty="0" smtClean="0"/>
              <a:t>Spreads </a:t>
            </a:r>
            <a:r>
              <a:rPr lang="en-US" dirty="0"/>
              <a:t>by exploiting four different zero day </a:t>
            </a:r>
            <a:r>
              <a:rPr lang="en-US" dirty="0" smtClean="0"/>
              <a:t>exploits</a:t>
            </a:r>
          </a:p>
          <a:p>
            <a:pPr lvl="4"/>
            <a:endParaRPr lang="en-US" dirty="0"/>
          </a:p>
          <a:p>
            <a:r>
              <a:rPr lang="en-US" dirty="0"/>
              <a:t>First known malware that targets industrial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of the earliest instances of </a:t>
            </a:r>
            <a:r>
              <a:rPr lang="en-US" dirty="0" smtClean="0"/>
              <a:t>causing widespread </a:t>
            </a:r>
            <a:br>
              <a:rPr lang="en-US" dirty="0" smtClean="0"/>
            </a:br>
            <a:r>
              <a:rPr lang="en-US" dirty="0" smtClean="0"/>
              <a:t>physical damage via malware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is now up on the course website</a:t>
            </a:r>
          </a:p>
          <a:p>
            <a:pPr lvl="1"/>
            <a:r>
              <a:rPr lang="en-US" dirty="0" smtClean="0"/>
              <a:t>First midterm pushed back to Tuesday, October 9th</a:t>
            </a:r>
          </a:p>
          <a:p>
            <a:pPr lvl="1"/>
            <a:r>
              <a:rPr lang="en-US" dirty="0" smtClean="0"/>
              <a:t>General topics laid out for rest of semester</a:t>
            </a:r>
          </a:p>
          <a:p>
            <a:endParaRPr lang="en-US" dirty="0" smtClean="0"/>
          </a:p>
          <a:p>
            <a:r>
              <a:rPr lang="en-US" dirty="0" smtClean="0"/>
              <a:t>Assignments page also up to date</a:t>
            </a:r>
          </a:p>
          <a:p>
            <a:pPr lvl="1"/>
            <a:r>
              <a:rPr lang="en-US" dirty="0" smtClean="0"/>
              <a:t>All assignments have release and due dates</a:t>
            </a:r>
          </a:p>
          <a:p>
            <a:endParaRPr lang="en-US" dirty="0"/>
          </a:p>
          <a:p>
            <a:r>
              <a:rPr lang="en-US" dirty="0" smtClean="0"/>
              <a:t>Lab </a:t>
            </a:r>
            <a:r>
              <a:rPr lang="en-US" dirty="0" smtClean="0"/>
              <a:t>1 and Paper 1 </a:t>
            </a:r>
            <a:r>
              <a:rPr lang="en-US" dirty="0" smtClean="0"/>
              <a:t>are due </a:t>
            </a:r>
            <a:r>
              <a:rPr lang="en-US" dirty="0" smtClean="0"/>
              <a:t>at </a:t>
            </a:r>
            <a:r>
              <a:rPr lang="en-US" dirty="0" smtClean="0"/>
              <a:t>midnight 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smtClean="0"/>
              <a:t>Wednesday, September 26th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Morris worm disk (adapted from):</a:t>
            </a:r>
          </a:p>
          <a:p>
            <a:pPr lvl="1"/>
            <a:r>
              <a:rPr lang="en-US" sz="2000" dirty="0"/>
              <a:t>https://www.flickr.com/photos/intelfreepress/10483246033</a:t>
            </a:r>
          </a:p>
          <a:p>
            <a:r>
              <a:rPr lang="en-US" sz="2800" dirty="0" smtClean="0"/>
              <a:t>Trojan horse:</a:t>
            </a:r>
          </a:p>
          <a:p>
            <a:pPr lvl="1"/>
            <a:r>
              <a:rPr lang="en-US" sz="2000" dirty="0"/>
              <a:t>https://commons.wikimedia.org/wiki/File:Trojan_Horse_by_A_Yakovlev_1911.jpg</a:t>
            </a:r>
          </a:p>
          <a:p>
            <a:r>
              <a:rPr lang="en-US" sz="2800" dirty="0" err="1" smtClean="0"/>
              <a:t>WannaCry</a:t>
            </a:r>
            <a:r>
              <a:rPr lang="en-US" sz="2800" dirty="0" smtClean="0"/>
              <a:t> screenshot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/>
              <a:t>https://</a:t>
            </a:r>
            <a:r>
              <a:rPr lang="en-US" sz="2000" dirty="0" smtClean="0"/>
              <a:t>en.wikipedia.org/wiki/File:Wana_Decrypt0r_screenshot.png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8940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malware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Well-known malware families</a:t>
            </a:r>
          </a:p>
          <a:p>
            <a:pPr lvl="1"/>
            <a:r>
              <a:rPr lang="en-US" dirty="0" smtClean="0"/>
              <a:t>Gratuitous examples of 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430000" cy="4830763"/>
          </a:xfrm>
        </p:spPr>
        <p:txBody>
          <a:bodyPr/>
          <a:lstStyle/>
          <a:p>
            <a:r>
              <a:rPr lang="en-US" dirty="0"/>
              <a:t>Malware is categorized based on</a:t>
            </a:r>
          </a:p>
          <a:p>
            <a:pPr lvl="1"/>
            <a:r>
              <a:rPr lang="en-US" dirty="0"/>
              <a:t>How it spreads/persists</a:t>
            </a:r>
          </a:p>
          <a:p>
            <a:pPr lvl="1"/>
            <a:r>
              <a:rPr lang="en-US" dirty="0"/>
              <a:t>What it does</a:t>
            </a:r>
          </a:p>
          <a:p>
            <a:pPr lvl="1"/>
            <a:r>
              <a:rPr lang="en-US" dirty="0"/>
              <a:t>What kinds of systems it targets</a:t>
            </a:r>
          </a:p>
          <a:p>
            <a:endParaRPr lang="en-US" dirty="0" smtClean="0"/>
          </a:p>
          <a:p>
            <a:r>
              <a:rPr lang="en-US" dirty="0" smtClean="0"/>
              <a:t>A single piece of malware can belong to more than one category</a:t>
            </a:r>
            <a:endParaRPr lang="en-US" dirty="0"/>
          </a:p>
          <a:p>
            <a:pPr lvl="1"/>
            <a:r>
              <a:rPr lang="en-US" dirty="0" smtClean="0"/>
              <a:t>Classifications are fuzzy and overlap</a:t>
            </a:r>
          </a:p>
          <a:p>
            <a:pPr lvl="1"/>
            <a:r>
              <a:rPr lang="en-US" dirty="0" smtClean="0"/>
              <a:t>These are just general guidelines, not a taxonomy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Malware Spreads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Standalone program</a:t>
            </a:r>
          </a:p>
          <a:p>
            <a:r>
              <a:rPr lang="en-US" dirty="0" smtClean="0"/>
              <a:t>Replicates itself and spreads automatically</a:t>
            </a:r>
          </a:p>
          <a:p>
            <a:pPr lvl="1"/>
            <a:r>
              <a:rPr lang="en-US" dirty="0" smtClean="0"/>
              <a:t>Attempt to infect as many computers as possible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Normally spread via a network</a:t>
            </a:r>
            <a:endParaRPr lang="en-US" dirty="0"/>
          </a:p>
          <a:p>
            <a:pPr lvl="1"/>
            <a:r>
              <a:rPr lang="en-US" dirty="0" smtClean="0"/>
              <a:t>Consumes bandwidth; dangerous even if “harmless”</a:t>
            </a:r>
          </a:p>
          <a:p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/>
              <a:t>exploits a vulnerability to do </a:t>
            </a:r>
            <a:r>
              <a:rPr lang="en-US" dirty="0" smtClean="0"/>
              <a:t>so</a:t>
            </a:r>
          </a:p>
          <a:p>
            <a:pPr lvl="1"/>
            <a:r>
              <a:rPr lang="en-US" dirty="0" smtClean="0"/>
              <a:t>Or captured authorization credentials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0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 Example: </a:t>
            </a:r>
            <a:r>
              <a:rPr lang="en-US" dirty="0" err="1" smtClean="0"/>
              <a:t>Conficker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Exploits the MS08-067 vulnerability </a:t>
            </a:r>
            <a:r>
              <a:rPr lang="en-US" dirty="0" smtClean="0"/>
              <a:t>(an overflow vulnerability!)</a:t>
            </a:r>
          </a:p>
          <a:p>
            <a:pPr lvl="1"/>
            <a:r>
              <a:rPr lang="en-US" dirty="0" smtClean="0"/>
              <a:t>Vulnerability </a:t>
            </a:r>
            <a:r>
              <a:rPr lang="en-US" dirty="0"/>
              <a:t>was patched </a:t>
            </a:r>
            <a:r>
              <a:rPr lang="en-US" u="sng" dirty="0"/>
              <a:t>before</a:t>
            </a:r>
            <a:r>
              <a:rPr lang="en-US" dirty="0"/>
              <a:t> the worm came </a:t>
            </a:r>
            <a:r>
              <a:rPr lang="en-US" dirty="0" smtClean="0"/>
              <a:t>out</a:t>
            </a:r>
          </a:p>
          <a:p>
            <a:pPr lvl="1"/>
            <a:endParaRPr lang="en-US" dirty="0"/>
          </a:p>
          <a:p>
            <a:r>
              <a:rPr lang="en-US" dirty="0"/>
              <a:t>Still propagating a decade </a:t>
            </a:r>
            <a:r>
              <a:rPr lang="en-US" dirty="0" smtClean="0"/>
              <a:t>later</a:t>
            </a:r>
          </a:p>
          <a:p>
            <a:pPr lvl="1"/>
            <a:r>
              <a:rPr lang="en-US" dirty="0"/>
              <a:t>Mostly on unpatched legacy </a:t>
            </a:r>
            <a:r>
              <a:rPr lang="en-US" dirty="0" smtClean="0"/>
              <a:t>systems</a:t>
            </a:r>
          </a:p>
          <a:p>
            <a:endParaRPr lang="en-US" dirty="0" smtClean="0"/>
          </a:p>
          <a:p>
            <a:r>
              <a:rPr lang="en-US" dirty="0" smtClean="0"/>
              <a:t>Estimated </a:t>
            </a:r>
            <a:r>
              <a:rPr lang="en-US" dirty="0"/>
              <a:t>9 to 15 million computers infected since </a:t>
            </a:r>
            <a:r>
              <a:rPr lang="en-US" dirty="0" smtClean="0"/>
              <a:t>2008</a:t>
            </a:r>
          </a:p>
          <a:p>
            <a:r>
              <a:rPr lang="en-US" dirty="0" smtClean="0"/>
              <a:t>The authors </a:t>
            </a:r>
            <a:r>
              <a:rPr lang="en-US" dirty="0"/>
              <a:t>of the worm </a:t>
            </a:r>
            <a:r>
              <a:rPr lang="en-US" dirty="0" smtClean="0"/>
              <a:t>still have </a:t>
            </a:r>
            <a:r>
              <a:rPr lang="en-US" dirty="0"/>
              <a:t>not been </a:t>
            </a:r>
            <a:r>
              <a:rPr lang="en-US" dirty="0" smtClean="0"/>
              <a:t>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0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 Example: Morris 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by grad student Robert Morris in November 1988</a:t>
            </a:r>
          </a:p>
          <a:p>
            <a:pPr lvl="1"/>
            <a:r>
              <a:rPr lang="en-US" dirty="0" smtClean="0"/>
              <a:t>Claimed it was meant to gauge the size of the Internet</a:t>
            </a:r>
          </a:p>
          <a:p>
            <a:pPr lvl="1"/>
            <a:r>
              <a:rPr lang="en-US" dirty="0" smtClean="0"/>
              <a:t>Debate over his true intentions</a:t>
            </a:r>
          </a:p>
          <a:p>
            <a:pPr lvl="1"/>
            <a:endParaRPr lang="en-US" dirty="0"/>
          </a:p>
          <a:p>
            <a:r>
              <a:rPr lang="en-US" dirty="0"/>
              <a:t>Infected about 10%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computers </a:t>
            </a:r>
            <a:r>
              <a:rPr lang="en-US" dirty="0"/>
              <a:t>connected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Internet in </a:t>
            </a:r>
            <a:r>
              <a:rPr lang="en-US" dirty="0"/>
              <a:t>1988</a:t>
            </a:r>
          </a:p>
          <a:p>
            <a:r>
              <a:rPr lang="en-US" dirty="0" smtClean="0"/>
              <a:t>Spreading mechanism lead it</a:t>
            </a:r>
            <a:br>
              <a:rPr lang="en-US" dirty="0" smtClean="0"/>
            </a:br>
            <a:r>
              <a:rPr lang="en-US" dirty="0" smtClean="0"/>
              <a:t>to re-infect machines, with</a:t>
            </a:r>
            <a:br>
              <a:rPr lang="en-US" dirty="0" smtClean="0"/>
            </a:br>
            <a:r>
              <a:rPr lang="en-US" dirty="0" smtClean="0"/>
              <a:t>slowed or crashed them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4600" y="2455228"/>
            <a:ext cx="5505807" cy="366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01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59014</TotalTime>
  <Words>1272</Words>
  <Application>Microsoft Office PowerPoint</Application>
  <PresentationFormat>Widescreen</PresentationFormat>
  <Paragraphs>230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MS PGothic</vt:lpstr>
      <vt:lpstr>MS PGothic</vt:lpstr>
      <vt:lpstr>Arial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Categorizations</vt:lpstr>
      <vt:lpstr>How Malware Spreads</vt:lpstr>
      <vt:lpstr>Worm</vt:lpstr>
      <vt:lpstr>Worm Example: Conficker</vt:lpstr>
      <vt:lpstr>Worm Example: Morris Worm</vt:lpstr>
      <vt:lpstr>Worm Example: Morris Worm (cont)</vt:lpstr>
      <vt:lpstr>File Infector</vt:lpstr>
      <vt:lpstr>Trojan (or Trojan Horse)</vt:lpstr>
      <vt:lpstr>What Malware Does</vt:lpstr>
      <vt:lpstr>Banking Trojan</vt:lpstr>
      <vt:lpstr>Ransomware</vt:lpstr>
      <vt:lpstr>Ransomware Example: WannaCry</vt:lpstr>
      <vt:lpstr>Ransomware Example: WannaCry</vt:lpstr>
      <vt:lpstr>Cryptojacking (Cryptocurrency Miners)</vt:lpstr>
      <vt:lpstr>Backdoor (Trapdoor)</vt:lpstr>
      <vt:lpstr>Remote Access Tool/Trojan (RAT)</vt:lpstr>
      <vt:lpstr>RAT Example: Poison Ivy</vt:lpstr>
      <vt:lpstr>Botnet</vt:lpstr>
      <vt:lpstr>Credential Stealer</vt:lpstr>
      <vt:lpstr>Rootkit</vt:lpstr>
      <vt:lpstr>Wiper</vt:lpstr>
      <vt:lpstr>Wiper Example: NotPetya</vt:lpstr>
      <vt:lpstr>What Systems Malware Targets</vt:lpstr>
      <vt:lpstr>Mobile Malware</vt:lpstr>
      <vt:lpstr>Point-of-sale Malware</vt:lpstr>
      <vt:lpstr>SCADA Malware</vt:lpstr>
      <vt:lpstr>SCADA Malware Example: Stuxnet</vt:lpstr>
      <vt:lpstr>Announcements</vt:lpstr>
      <vt:lpstr>Image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804</cp:revision>
  <cp:lastPrinted>2009-04-22T19:24:48Z</cp:lastPrinted>
  <dcterms:created xsi:type="dcterms:W3CDTF">2013-08-18T19:22:46Z</dcterms:created>
  <dcterms:modified xsi:type="dcterms:W3CDTF">2018-10-02T13:58:18Z</dcterms:modified>
</cp:coreProperties>
</file>